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5" r:id="rId5"/>
    <p:sldId id="264" r:id="rId6"/>
    <p:sldId id="269" r:id="rId7"/>
    <p:sldId id="266" r:id="rId8"/>
    <p:sldId id="267" r:id="rId9"/>
    <p:sldId id="268" r:id="rId10"/>
    <p:sldId id="270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2AC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59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DBBEB-CE6B-4C2F-BC54-5F5A17F6DA9D}" type="datetimeFigureOut">
              <a:rPr lang="zh-CN" altLang="en-US" smtClean="0"/>
              <a:t>2017/9/27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5DA65-983A-4FD7-BE50-9FBA2DD83B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22675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DBBEB-CE6B-4C2F-BC54-5F5A17F6DA9D}" type="datetimeFigureOut">
              <a:rPr lang="zh-CN" altLang="en-US" smtClean="0"/>
              <a:t>2017/9/27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5DA65-983A-4FD7-BE50-9FBA2DD83B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7528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DBBEB-CE6B-4C2F-BC54-5F5A17F6DA9D}" type="datetimeFigureOut">
              <a:rPr lang="zh-CN" altLang="en-US" smtClean="0"/>
              <a:t>2017/9/27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5DA65-983A-4FD7-BE50-9FBA2DD83B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06883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DBBEB-CE6B-4C2F-BC54-5F5A17F6DA9D}" type="datetimeFigureOut">
              <a:rPr lang="zh-CN" altLang="en-US" smtClean="0"/>
              <a:t>2017/9/27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5DA65-983A-4FD7-BE50-9FBA2DD83B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89777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DBBEB-CE6B-4C2F-BC54-5F5A17F6DA9D}" type="datetimeFigureOut">
              <a:rPr lang="zh-CN" altLang="en-US" smtClean="0"/>
              <a:t>2017/9/27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5DA65-983A-4FD7-BE50-9FBA2DD83B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859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DBBEB-CE6B-4C2F-BC54-5F5A17F6DA9D}" type="datetimeFigureOut">
              <a:rPr lang="zh-CN" altLang="en-US" smtClean="0"/>
              <a:t>2017/9/27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5DA65-983A-4FD7-BE50-9FBA2DD83B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43269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DBBEB-CE6B-4C2F-BC54-5F5A17F6DA9D}" type="datetimeFigureOut">
              <a:rPr lang="zh-CN" altLang="en-US" smtClean="0"/>
              <a:t>2017/9/27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5DA65-983A-4FD7-BE50-9FBA2DD83B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65261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DBBEB-CE6B-4C2F-BC54-5F5A17F6DA9D}" type="datetimeFigureOut">
              <a:rPr lang="zh-CN" altLang="en-US" smtClean="0"/>
              <a:t>2017/9/27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5DA65-983A-4FD7-BE50-9FBA2DD83B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02204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DBBEB-CE6B-4C2F-BC54-5F5A17F6DA9D}" type="datetimeFigureOut">
              <a:rPr lang="zh-CN" altLang="en-US" smtClean="0"/>
              <a:t>2017/9/27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5DA65-983A-4FD7-BE50-9FBA2DD83B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11796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DBBEB-CE6B-4C2F-BC54-5F5A17F6DA9D}" type="datetimeFigureOut">
              <a:rPr lang="zh-CN" altLang="en-US" smtClean="0"/>
              <a:t>2017/9/27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5DA65-983A-4FD7-BE50-9FBA2DD83B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0492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DBBEB-CE6B-4C2F-BC54-5F5A17F6DA9D}" type="datetimeFigureOut">
              <a:rPr lang="zh-CN" altLang="en-US" smtClean="0"/>
              <a:t>2017/9/27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5DA65-983A-4FD7-BE50-9FBA2DD83B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9440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8DBBEB-CE6B-4C2F-BC54-5F5A17F6DA9D}" type="datetimeFigureOut">
              <a:rPr lang="zh-CN" altLang="en-US" smtClean="0"/>
              <a:t>2017/9/27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35DA65-983A-4FD7-BE50-9FBA2DD83B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90635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>
          <a:xfrm>
            <a:off x="2339525" y="463831"/>
            <a:ext cx="5145493" cy="50405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sz="2400" b="1" smtClean="0">
                <a:sym typeface="宋体" panose="02010600030101010101" pitchFamily="2" charset="-122"/>
              </a:rPr>
              <a:t>项目商业计划书内容模板 </a:t>
            </a:r>
            <a:r>
              <a:rPr lang="en-US" altLang="zh-CN" sz="2400" b="1" smtClean="0">
                <a:sym typeface="宋体" panose="02010600030101010101" pitchFamily="2" charset="-122"/>
              </a:rPr>
              <a:t>—  </a:t>
            </a:r>
            <a:r>
              <a:rPr lang="zh-CN" altLang="en-US" sz="2400" b="1" smtClean="0">
                <a:sym typeface="宋体" panose="02010600030101010101" pitchFamily="2" charset="-122"/>
              </a:rPr>
              <a:t>说明</a:t>
            </a:r>
            <a:endParaRPr lang="zh-CN" altLang="en-US" sz="2400" b="1" dirty="0">
              <a:sym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r="71353"/>
          <a:stretch/>
        </p:blipFill>
        <p:spPr>
          <a:xfrm>
            <a:off x="600687" y="151558"/>
            <a:ext cx="1436916" cy="1128602"/>
          </a:xfrm>
          <a:prstGeom prst="rect">
            <a:avLst/>
          </a:prstGeom>
        </p:spPr>
      </p:pic>
      <p:sp>
        <p:nvSpPr>
          <p:cNvPr id="7" name="剪去单角的矩形 6"/>
          <p:cNvSpPr/>
          <p:nvPr/>
        </p:nvSpPr>
        <p:spPr>
          <a:xfrm>
            <a:off x="117566" y="1072288"/>
            <a:ext cx="8948056" cy="5406889"/>
          </a:xfrm>
          <a:prstGeom prst="snip1Rect">
            <a:avLst/>
          </a:prstGeom>
          <a:ln w="28575">
            <a:solidFill>
              <a:srgbClr val="92AC5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18000" tIns="0" rIns="18000" rtlCol="0" anchor="t"/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16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该模板仅为商业计划书内容模板，仅列举材料所应包含内容：封面、理论基础、技术来源、技术门槛、团队简介、创新突破、应用前景等。</a:t>
            </a:r>
            <a:endParaRPr lang="en-US" altLang="zh-CN" sz="160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endParaRPr lang="en-US" altLang="zh-CN" sz="100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16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模板中</a:t>
            </a:r>
            <a:r>
              <a:rPr lang="en-US" altLang="zh-CN" sz="16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r>
              <a:rPr lang="zh-CN" altLang="en-US" sz="16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、标题、文本框及字号格式等并非大赛要求样式。大赛并未对商业计划书的背景、格式、各部分篇幅和顺序等方面提出具体要求，请各参赛队伍根据实际情况自行设计编写，整体篇幅不超过</a:t>
            </a:r>
            <a:r>
              <a:rPr lang="en-US" altLang="zh-CN" sz="16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sz="16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页。尽量采用图文并茂的方式进行展现。</a:t>
            </a:r>
            <a:endParaRPr lang="en-US" altLang="zh-CN" sz="160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endParaRPr lang="en-US" altLang="zh-CN" sz="100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16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对于项目商业计划书模板中，项目并未涉及的部分，可跳过不介绍，但在评审中可能会损失该部分分值，故应尽量保持材料完整。</a:t>
            </a:r>
            <a:endParaRPr lang="en-US" altLang="zh-CN" sz="160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endParaRPr lang="en-US" altLang="zh-CN" sz="1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16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模板要求内容仅为最低要求，若项目团队有其他方面内容可自由发挥</a:t>
            </a:r>
            <a:r>
              <a:rPr lang="zh-CN" altLang="en-US" sz="1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。其他如公司营业执照、发明专利、其他获奖记录、产品测试结果等补充资料，可附在商业计划书最后部分作为附</a:t>
            </a:r>
            <a:r>
              <a:rPr lang="zh-CN" altLang="en-US" sz="1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件</a:t>
            </a:r>
            <a:r>
              <a:rPr lang="zh-CN" altLang="en-US" sz="16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endParaRPr lang="en-US" altLang="zh-CN" sz="1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1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r>
              <a:rPr lang="zh-CN" altLang="en-US" sz="16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目应注</a:t>
            </a:r>
            <a:r>
              <a:rPr lang="zh-CN" altLang="en-US" sz="1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明是否为政府及业主单位推荐项目，并附相关文件。同等评分</a:t>
            </a:r>
            <a:r>
              <a:rPr lang="zh-CN" altLang="en-US" sz="16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下推荐项目优</a:t>
            </a:r>
            <a:r>
              <a:rPr lang="zh-CN" altLang="en-US" sz="1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先入</a:t>
            </a:r>
            <a:r>
              <a:rPr lang="zh-CN" altLang="en-US" sz="16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选。</a:t>
            </a:r>
            <a:endParaRPr lang="en-US" altLang="zh-CN" sz="16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549994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>
          <a:xfrm>
            <a:off x="2339525" y="463831"/>
            <a:ext cx="5576566" cy="50405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sz="2400" b="1">
                <a:sym typeface="宋体" panose="02010600030101010101" pitchFamily="2" charset="-122"/>
              </a:rPr>
              <a:t>项</a:t>
            </a:r>
            <a:r>
              <a:rPr lang="zh-CN" altLang="en-US" sz="2400" b="1" smtClean="0">
                <a:sym typeface="宋体" panose="02010600030101010101" pitchFamily="2" charset="-122"/>
              </a:rPr>
              <a:t>目商业计划书内容模板 </a:t>
            </a:r>
            <a:r>
              <a:rPr lang="en-US" altLang="zh-CN" sz="2400" b="1" smtClean="0">
                <a:sym typeface="宋体" panose="02010600030101010101" pitchFamily="2" charset="-122"/>
              </a:rPr>
              <a:t>— </a:t>
            </a:r>
            <a:r>
              <a:rPr lang="zh-CN" altLang="en-US" sz="2400" b="1" smtClean="0">
                <a:sym typeface="宋体" panose="02010600030101010101" pitchFamily="2" charset="-122"/>
              </a:rPr>
              <a:t>融资方案</a:t>
            </a:r>
            <a:endParaRPr lang="zh-CN" altLang="en-US" sz="2400" b="1" dirty="0">
              <a:sym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r="71353"/>
          <a:stretch/>
        </p:blipFill>
        <p:spPr>
          <a:xfrm>
            <a:off x="600687" y="151558"/>
            <a:ext cx="1436916" cy="1128602"/>
          </a:xfrm>
          <a:prstGeom prst="rect">
            <a:avLst/>
          </a:prstGeom>
        </p:spPr>
      </p:pic>
      <p:sp>
        <p:nvSpPr>
          <p:cNvPr id="7" name="剪去单角的矩形 6"/>
          <p:cNvSpPr/>
          <p:nvPr/>
        </p:nvSpPr>
        <p:spPr>
          <a:xfrm>
            <a:off x="600687" y="1372736"/>
            <a:ext cx="8208912" cy="625881"/>
          </a:xfrm>
          <a:prstGeom prst="snip1Rect">
            <a:avLst/>
          </a:prstGeom>
          <a:ln w="28575">
            <a:solidFill>
              <a:srgbClr val="92AC5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16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融资方案：项目融资需求及未来三年的盈利预测等，若无融资需求该部分可跳过。</a:t>
            </a:r>
            <a:endParaRPr lang="en-US" altLang="zh-CN" sz="160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014714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>
          <a:xfrm>
            <a:off x="2339525" y="463831"/>
            <a:ext cx="5145493" cy="50405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sz="2400" b="1">
                <a:sym typeface="宋体" panose="02010600030101010101" pitchFamily="2" charset="-122"/>
              </a:rPr>
              <a:t>项</a:t>
            </a:r>
            <a:r>
              <a:rPr lang="zh-CN" altLang="en-US" sz="2400" b="1" smtClean="0">
                <a:sym typeface="宋体" panose="02010600030101010101" pitchFamily="2" charset="-122"/>
              </a:rPr>
              <a:t>目商业计划书内容模板 </a:t>
            </a:r>
            <a:r>
              <a:rPr lang="en-US" altLang="zh-CN" sz="2400" b="1" smtClean="0">
                <a:sym typeface="宋体" panose="02010600030101010101" pitchFamily="2" charset="-122"/>
              </a:rPr>
              <a:t>—  </a:t>
            </a:r>
            <a:r>
              <a:rPr lang="zh-CN" altLang="en-US" sz="2400" b="1" smtClean="0">
                <a:sym typeface="宋体" panose="02010600030101010101" pitchFamily="2" charset="-122"/>
              </a:rPr>
              <a:t>封面</a:t>
            </a:r>
            <a:endParaRPr lang="zh-CN" altLang="en-US" sz="2400" b="1" dirty="0">
              <a:sym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r="71353"/>
          <a:stretch/>
        </p:blipFill>
        <p:spPr>
          <a:xfrm>
            <a:off x="600687" y="151558"/>
            <a:ext cx="1436916" cy="1128602"/>
          </a:xfrm>
          <a:prstGeom prst="rect">
            <a:avLst/>
          </a:prstGeom>
        </p:spPr>
      </p:pic>
      <p:sp>
        <p:nvSpPr>
          <p:cNvPr id="7" name="剪去单角的矩形 6"/>
          <p:cNvSpPr/>
          <p:nvPr/>
        </p:nvSpPr>
        <p:spPr>
          <a:xfrm>
            <a:off x="600687" y="1372736"/>
            <a:ext cx="8208912" cy="625881"/>
          </a:xfrm>
          <a:prstGeom prst="snip1Rect">
            <a:avLst/>
          </a:prstGeom>
          <a:ln w="28575">
            <a:solidFill>
              <a:srgbClr val="92AC5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16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项目商业计划书封面：封面标题、主题格式、包含内容等请自行设计。</a:t>
            </a:r>
            <a:endParaRPr lang="en-US" altLang="zh-CN" sz="160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673185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>
          <a:xfrm>
            <a:off x="2339525" y="463831"/>
            <a:ext cx="5576566" cy="50405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sz="2400" b="1">
                <a:sym typeface="宋体" panose="02010600030101010101" pitchFamily="2" charset="-122"/>
              </a:rPr>
              <a:t>项</a:t>
            </a:r>
            <a:r>
              <a:rPr lang="zh-CN" altLang="en-US" sz="2400" b="1" smtClean="0">
                <a:sym typeface="宋体" panose="02010600030101010101" pitchFamily="2" charset="-122"/>
              </a:rPr>
              <a:t>目商业计划书内容模板 </a:t>
            </a:r>
            <a:r>
              <a:rPr lang="en-US" altLang="zh-CN" sz="2400" b="1" smtClean="0">
                <a:sym typeface="宋体" panose="02010600030101010101" pitchFamily="2" charset="-122"/>
              </a:rPr>
              <a:t>—  </a:t>
            </a:r>
            <a:r>
              <a:rPr lang="zh-CN" altLang="en-US" sz="2400" b="1" smtClean="0">
                <a:sym typeface="宋体" panose="02010600030101010101" pitchFamily="2" charset="-122"/>
              </a:rPr>
              <a:t>公司简介</a:t>
            </a:r>
            <a:endParaRPr lang="zh-CN" altLang="en-US" sz="2400" b="1" dirty="0">
              <a:sym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r="71353"/>
          <a:stretch/>
        </p:blipFill>
        <p:spPr>
          <a:xfrm>
            <a:off x="600687" y="151558"/>
            <a:ext cx="1436916" cy="1128602"/>
          </a:xfrm>
          <a:prstGeom prst="rect">
            <a:avLst/>
          </a:prstGeom>
        </p:spPr>
      </p:pic>
      <p:sp>
        <p:nvSpPr>
          <p:cNvPr id="7" name="剪去单角的矩形 6"/>
          <p:cNvSpPr/>
          <p:nvPr/>
        </p:nvSpPr>
        <p:spPr>
          <a:xfrm>
            <a:off x="600687" y="1372736"/>
            <a:ext cx="8208912" cy="1004704"/>
          </a:xfrm>
          <a:prstGeom prst="snip1Rect">
            <a:avLst/>
          </a:prstGeom>
          <a:ln w="28575">
            <a:solidFill>
              <a:srgbClr val="92AC5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1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公司简介：包括</a:t>
            </a:r>
            <a:r>
              <a:rPr lang="zh-CN" altLang="zh-CN" sz="1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公司规模、成立时间、组织架构、业务范围、面向客户</a:t>
            </a:r>
            <a:r>
              <a:rPr lang="zh-CN" altLang="en-US" sz="1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、轨道交通领域的应用业绩等。推广应用类项</a:t>
            </a:r>
            <a:r>
              <a:rPr lang="zh-CN" altLang="en-US" sz="16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目需要对应</a:t>
            </a:r>
            <a:r>
              <a:rPr lang="zh-CN" altLang="en-US" sz="1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用业</a:t>
            </a:r>
            <a:r>
              <a:rPr lang="zh-CN" altLang="en-US" sz="16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绩进行着</a:t>
            </a:r>
            <a:r>
              <a:rPr lang="zh-CN" altLang="en-US" sz="1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重介</a:t>
            </a:r>
            <a:r>
              <a:rPr lang="zh-CN" altLang="en-US" sz="16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绍。</a:t>
            </a:r>
            <a:endParaRPr lang="en-US" altLang="zh-CN" sz="160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459970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>
          <a:xfrm>
            <a:off x="2339525" y="463831"/>
            <a:ext cx="5576566" cy="50405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sz="2400" b="1">
                <a:sym typeface="宋体" panose="02010600030101010101" pitchFamily="2" charset="-122"/>
              </a:rPr>
              <a:t>项</a:t>
            </a:r>
            <a:r>
              <a:rPr lang="zh-CN" altLang="en-US" sz="2400" b="1" smtClean="0">
                <a:sym typeface="宋体" panose="02010600030101010101" pitchFamily="2" charset="-122"/>
              </a:rPr>
              <a:t>目商业计划书内容模板 </a:t>
            </a:r>
            <a:r>
              <a:rPr lang="en-US" altLang="zh-CN" sz="2400" b="1" smtClean="0">
                <a:sym typeface="宋体" panose="02010600030101010101" pitchFamily="2" charset="-122"/>
              </a:rPr>
              <a:t>—  </a:t>
            </a:r>
            <a:r>
              <a:rPr lang="zh-CN" altLang="en-US" sz="2400" b="1" smtClean="0">
                <a:sym typeface="宋体" panose="02010600030101010101" pitchFamily="2" charset="-122"/>
              </a:rPr>
              <a:t>行业分析</a:t>
            </a:r>
            <a:endParaRPr lang="zh-CN" altLang="en-US" sz="2400" b="1" dirty="0">
              <a:sym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r="71353"/>
          <a:stretch/>
        </p:blipFill>
        <p:spPr>
          <a:xfrm>
            <a:off x="600687" y="151558"/>
            <a:ext cx="1436916" cy="1128602"/>
          </a:xfrm>
          <a:prstGeom prst="rect">
            <a:avLst/>
          </a:prstGeom>
        </p:spPr>
      </p:pic>
      <p:sp>
        <p:nvSpPr>
          <p:cNvPr id="7" name="剪去单角的矩形 6"/>
          <p:cNvSpPr/>
          <p:nvPr/>
        </p:nvSpPr>
        <p:spPr>
          <a:xfrm>
            <a:off x="600687" y="1372736"/>
            <a:ext cx="8208912" cy="952453"/>
          </a:xfrm>
          <a:prstGeom prst="snip1Rect">
            <a:avLst/>
          </a:prstGeom>
          <a:ln w="28575">
            <a:solidFill>
              <a:srgbClr val="92AC5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1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行业分析：行业痛点分析、产业链链分析、市场容量测算、行业占有率分析、行业发展方向分析等。</a:t>
            </a:r>
            <a:endParaRPr lang="en-US" altLang="zh-CN" sz="160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549717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>
          <a:xfrm>
            <a:off x="2339525" y="463831"/>
            <a:ext cx="5576566" cy="50405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sz="2400" b="1">
                <a:sym typeface="宋体" panose="02010600030101010101" pitchFamily="2" charset="-122"/>
              </a:rPr>
              <a:t>项</a:t>
            </a:r>
            <a:r>
              <a:rPr lang="zh-CN" altLang="en-US" sz="2400" b="1" smtClean="0">
                <a:sym typeface="宋体" panose="02010600030101010101" pitchFamily="2" charset="-122"/>
              </a:rPr>
              <a:t>目商业计划书内容模板 </a:t>
            </a:r>
            <a:r>
              <a:rPr lang="en-US" altLang="zh-CN" sz="2400" b="1" smtClean="0">
                <a:sym typeface="宋体" panose="02010600030101010101" pitchFamily="2" charset="-122"/>
              </a:rPr>
              <a:t>—  </a:t>
            </a:r>
            <a:r>
              <a:rPr lang="zh-CN" altLang="en-US" sz="2400" b="1" smtClean="0">
                <a:sym typeface="宋体" panose="02010600030101010101" pitchFamily="2" charset="-122"/>
              </a:rPr>
              <a:t>产品</a:t>
            </a:r>
            <a:r>
              <a:rPr lang="zh-CN" altLang="en-US" sz="2400" b="1">
                <a:sym typeface="宋体" panose="02010600030101010101" pitchFamily="2" charset="-122"/>
              </a:rPr>
              <a:t>方案</a:t>
            </a:r>
            <a:endParaRPr lang="zh-CN" altLang="en-US" sz="2400" b="1" dirty="0">
              <a:sym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r="71353"/>
          <a:stretch/>
        </p:blipFill>
        <p:spPr>
          <a:xfrm>
            <a:off x="600687" y="151558"/>
            <a:ext cx="1436916" cy="1128602"/>
          </a:xfrm>
          <a:prstGeom prst="rect">
            <a:avLst/>
          </a:prstGeom>
        </p:spPr>
      </p:pic>
      <p:sp>
        <p:nvSpPr>
          <p:cNvPr id="7" name="剪去单角的矩形 6"/>
          <p:cNvSpPr/>
          <p:nvPr/>
        </p:nvSpPr>
        <p:spPr>
          <a:xfrm>
            <a:off x="600687" y="1372736"/>
            <a:ext cx="8208912" cy="1017767"/>
          </a:xfrm>
          <a:prstGeom prst="snip1Rect">
            <a:avLst/>
          </a:prstGeom>
          <a:ln w="28575">
            <a:solidFill>
              <a:srgbClr val="92AC5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16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</a:t>
            </a:r>
            <a:r>
              <a:rPr lang="zh-CN" altLang="en-US" sz="1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方案</a:t>
            </a:r>
            <a:r>
              <a:rPr lang="zh-CN" altLang="en-US" sz="16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：包括产品创新性、技术来源、技术门槛、与现有产品的区别、商业及社会价值等</a:t>
            </a:r>
            <a:r>
              <a:rPr lang="zh-CN" altLang="en-US" sz="1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。推广应用类项目需要</a:t>
            </a:r>
            <a:r>
              <a:rPr lang="zh-CN" altLang="en-US" sz="16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</a:t>
            </a:r>
            <a:r>
              <a:rPr lang="zh-CN" altLang="en-US" sz="1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</a:t>
            </a:r>
            <a:r>
              <a:rPr lang="zh-CN" altLang="en-US" sz="16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品商业和社会价值进</a:t>
            </a:r>
            <a:r>
              <a:rPr lang="zh-CN" altLang="en-US" sz="1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行着重介绍</a:t>
            </a:r>
            <a:r>
              <a:rPr lang="zh-CN" altLang="en-US" sz="16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603088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>
          <a:xfrm>
            <a:off x="2339525" y="463831"/>
            <a:ext cx="5576566" cy="50405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sz="2400" b="1">
                <a:sym typeface="宋体" panose="02010600030101010101" pitchFamily="2" charset="-122"/>
              </a:rPr>
              <a:t>项</a:t>
            </a:r>
            <a:r>
              <a:rPr lang="zh-CN" altLang="en-US" sz="2400" b="1" smtClean="0">
                <a:sym typeface="宋体" panose="02010600030101010101" pitchFamily="2" charset="-122"/>
              </a:rPr>
              <a:t>目商业计划书内容模板 </a:t>
            </a:r>
            <a:r>
              <a:rPr lang="en-US" altLang="zh-CN" sz="2400" b="1" smtClean="0">
                <a:sym typeface="宋体" panose="02010600030101010101" pitchFamily="2" charset="-122"/>
              </a:rPr>
              <a:t>—  </a:t>
            </a:r>
            <a:r>
              <a:rPr lang="zh-CN" altLang="en-US" sz="2400" b="1" smtClean="0">
                <a:sym typeface="宋体" panose="02010600030101010101" pitchFamily="2" charset="-122"/>
              </a:rPr>
              <a:t>商业模式</a:t>
            </a:r>
            <a:endParaRPr lang="zh-CN" altLang="en-US" sz="2400" b="1" dirty="0">
              <a:sym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r="71353"/>
          <a:stretch/>
        </p:blipFill>
        <p:spPr>
          <a:xfrm>
            <a:off x="600687" y="151558"/>
            <a:ext cx="1436916" cy="1128602"/>
          </a:xfrm>
          <a:prstGeom prst="rect">
            <a:avLst/>
          </a:prstGeom>
        </p:spPr>
      </p:pic>
      <p:sp>
        <p:nvSpPr>
          <p:cNvPr id="7" name="剪去单角的矩形 6"/>
          <p:cNvSpPr/>
          <p:nvPr/>
        </p:nvSpPr>
        <p:spPr>
          <a:xfrm>
            <a:off x="600687" y="1372736"/>
            <a:ext cx="8208912" cy="625881"/>
          </a:xfrm>
          <a:prstGeom prst="snip1Rect">
            <a:avLst/>
          </a:prstGeom>
          <a:ln w="28575">
            <a:solidFill>
              <a:srgbClr val="92AC5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16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商业模式：项目产品推广的商业模式介绍。</a:t>
            </a:r>
            <a:endParaRPr lang="en-US" altLang="zh-CN" sz="160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769046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>
          <a:xfrm>
            <a:off x="2339525" y="463831"/>
            <a:ext cx="5576566" cy="50405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sz="2400" b="1">
                <a:sym typeface="宋体" panose="02010600030101010101" pitchFamily="2" charset="-122"/>
              </a:rPr>
              <a:t>项</a:t>
            </a:r>
            <a:r>
              <a:rPr lang="zh-CN" altLang="en-US" sz="2400" b="1" smtClean="0">
                <a:sym typeface="宋体" panose="02010600030101010101" pitchFamily="2" charset="-122"/>
              </a:rPr>
              <a:t>目商业计划书内容模板 </a:t>
            </a:r>
            <a:r>
              <a:rPr lang="en-US" altLang="zh-CN" sz="2400" b="1" smtClean="0">
                <a:sym typeface="宋体" panose="02010600030101010101" pitchFamily="2" charset="-122"/>
              </a:rPr>
              <a:t>— </a:t>
            </a:r>
            <a:r>
              <a:rPr lang="zh-CN" altLang="en-US" sz="2400" b="1" smtClean="0">
                <a:sym typeface="宋体" panose="02010600030101010101" pitchFamily="2" charset="-122"/>
              </a:rPr>
              <a:t>应用效果</a:t>
            </a:r>
            <a:endParaRPr lang="zh-CN" altLang="en-US" sz="2400" b="1" dirty="0">
              <a:sym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r="71353"/>
          <a:stretch/>
        </p:blipFill>
        <p:spPr>
          <a:xfrm>
            <a:off x="600687" y="151558"/>
            <a:ext cx="1436916" cy="1128602"/>
          </a:xfrm>
          <a:prstGeom prst="rect">
            <a:avLst/>
          </a:prstGeom>
        </p:spPr>
      </p:pic>
      <p:sp>
        <p:nvSpPr>
          <p:cNvPr id="7" name="剪去单角的矩形 6"/>
          <p:cNvSpPr/>
          <p:nvPr/>
        </p:nvSpPr>
        <p:spPr>
          <a:xfrm>
            <a:off x="600687" y="1372736"/>
            <a:ext cx="8208912" cy="625881"/>
          </a:xfrm>
          <a:prstGeom prst="snip1Rect">
            <a:avLst/>
          </a:prstGeom>
          <a:ln w="28575">
            <a:solidFill>
              <a:srgbClr val="92AC5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16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应用效果：对项目产品的实际应用效果进行介绍等</a:t>
            </a:r>
            <a:r>
              <a:rPr lang="zh-CN" altLang="en-US" sz="1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021579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>
          <a:xfrm>
            <a:off x="2339525" y="463831"/>
            <a:ext cx="5576566" cy="50405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sz="2400" b="1">
                <a:sym typeface="宋体" panose="02010600030101010101" pitchFamily="2" charset="-122"/>
              </a:rPr>
              <a:t>项</a:t>
            </a:r>
            <a:r>
              <a:rPr lang="zh-CN" altLang="en-US" sz="2400" b="1" smtClean="0">
                <a:sym typeface="宋体" panose="02010600030101010101" pitchFamily="2" charset="-122"/>
              </a:rPr>
              <a:t>目商业计划书内容模板 </a:t>
            </a:r>
            <a:r>
              <a:rPr lang="en-US" altLang="zh-CN" sz="2400" b="1" smtClean="0">
                <a:sym typeface="宋体" panose="02010600030101010101" pitchFamily="2" charset="-122"/>
              </a:rPr>
              <a:t>— </a:t>
            </a:r>
            <a:r>
              <a:rPr lang="zh-CN" altLang="en-US" sz="2400" b="1" smtClean="0">
                <a:sym typeface="宋体" panose="02010600030101010101" pitchFamily="2" charset="-122"/>
              </a:rPr>
              <a:t>团队简介</a:t>
            </a:r>
            <a:endParaRPr lang="zh-CN" altLang="en-US" sz="2400" b="1" dirty="0">
              <a:sym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r="71353"/>
          <a:stretch/>
        </p:blipFill>
        <p:spPr>
          <a:xfrm>
            <a:off x="600687" y="151558"/>
            <a:ext cx="1436916" cy="1128602"/>
          </a:xfrm>
          <a:prstGeom prst="rect">
            <a:avLst/>
          </a:prstGeom>
        </p:spPr>
      </p:pic>
      <p:sp>
        <p:nvSpPr>
          <p:cNvPr id="7" name="剪去单角的矩形 6"/>
          <p:cNvSpPr/>
          <p:nvPr/>
        </p:nvSpPr>
        <p:spPr>
          <a:xfrm>
            <a:off x="600687" y="1398862"/>
            <a:ext cx="8208912" cy="1004704"/>
          </a:xfrm>
          <a:prstGeom prst="snip1Rect">
            <a:avLst/>
          </a:prstGeom>
          <a:ln w="28575">
            <a:solidFill>
              <a:srgbClr val="92AC5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1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团队简介：团队简介应包括创始人、公司高管、其他核心团队成员及业务资源等。核心团队成员不超过</a:t>
            </a:r>
            <a:r>
              <a:rPr lang="en-US" altLang="zh-CN" sz="1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</a:t>
            </a:r>
            <a:r>
              <a:rPr lang="zh-CN" altLang="en-US" sz="16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97481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>
          <a:xfrm>
            <a:off x="2339525" y="463831"/>
            <a:ext cx="5576566" cy="50405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sz="2400" b="1">
                <a:sym typeface="宋体" panose="02010600030101010101" pitchFamily="2" charset="-122"/>
              </a:rPr>
              <a:t>项</a:t>
            </a:r>
            <a:r>
              <a:rPr lang="zh-CN" altLang="en-US" sz="2400" b="1" smtClean="0">
                <a:sym typeface="宋体" panose="02010600030101010101" pitchFamily="2" charset="-122"/>
              </a:rPr>
              <a:t>目商业计划书内容模板 </a:t>
            </a:r>
            <a:r>
              <a:rPr lang="en-US" altLang="zh-CN" sz="2400" b="1" smtClean="0">
                <a:sym typeface="宋体" panose="02010600030101010101" pitchFamily="2" charset="-122"/>
              </a:rPr>
              <a:t>— </a:t>
            </a:r>
            <a:r>
              <a:rPr lang="zh-CN" altLang="en-US" sz="2400" b="1" smtClean="0">
                <a:sym typeface="宋体" panose="02010600030101010101" pitchFamily="2" charset="-122"/>
              </a:rPr>
              <a:t>财务指标</a:t>
            </a:r>
            <a:endParaRPr lang="zh-CN" altLang="en-US" sz="2400" b="1" dirty="0">
              <a:sym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r="71353"/>
          <a:stretch/>
        </p:blipFill>
        <p:spPr>
          <a:xfrm>
            <a:off x="600687" y="151558"/>
            <a:ext cx="1436916" cy="1128602"/>
          </a:xfrm>
          <a:prstGeom prst="rect">
            <a:avLst/>
          </a:prstGeom>
        </p:spPr>
      </p:pic>
      <p:sp>
        <p:nvSpPr>
          <p:cNvPr id="7" name="剪去单角的矩形 6"/>
          <p:cNvSpPr/>
          <p:nvPr/>
        </p:nvSpPr>
        <p:spPr>
          <a:xfrm>
            <a:off x="600687" y="1372736"/>
            <a:ext cx="8208912" cy="625881"/>
          </a:xfrm>
          <a:prstGeom prst="snip1Rect">
            <a:avLst/>
          </a:prstGeom>
          <a:ln w="28575">
            <a:solidFill>
              <a:srgbClr val="92AC5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16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财务指标：公司近三年财务指标。</a:t>
            </a:r>
            <a:endParaRPr lang="en-US" altLang="zh-CN" sz="160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539620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852</Words>
  <Application>Microsoft Office PowerPoint</Application>
  <PresentationFormat>全屏显示(4:3)</PresentationFormat>
  <Paragraphs>28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等线</vt:lpstr>
      <vt:lpstr>等线 Light</vt:lpstr>
      <vt:lpstr>宋体</vt:lpstr>
      <vt:lpstr>微软雅黑</vt:lpstr>
      <vt:lpstr>Arial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12</cp:revision>
  <dcterms:created xsi:type="dcterms:W3CDTF">2017-09-26T05:42:30Z</dcterms:created>
  <dcterms:modified xsi:type="dcterms:W3CDTF">2017-09-27T07:43:49Z</dcterms:modified>
</cp:coreProperties>
</file>